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Archivo Light"/>
      <p:regular r:id="rId34"/>
      <p:bold r:id="rId35"/>
      <p:italic r:id="rId36"/>
      <p:boldItalic r:id="rId37"/>
    </p:embeddedFont>
    <p:embeddedFont>
      <p:font typeface="Archivo ExtraBold"/>
      <p:bold r:id="rId38"/>
      <p:boldItalic r:id="rId39"/>
    </p:embeddedFont>
    <p:embeddedFont>
      <p:font typeface="Google Sans"/>
      <p:regular r:id="rId40"/>
      <p:bold r:id="rId41"/>
      <p:italic r:id="rId42"/>
      <p:boldItalic r:id="rId43"/>
    </p:embeddedFont>
    <p:embeddedFont>
      <p:font typeface="Epilogue"/>
      <p:regular r:id="rId44"/>
      <p:bold r:id="rId45"/>
      <p:italic r:id="rId46"/>
      <p:boldItalic r:id="rId47"/>
    </p:embeddedFont>
    <p:embeddedFont>
      <p:font typeface="Barlow SemiBold"/>
      <p:regular r:id="rId48"/>
      <p:bold r:id="rId49"/>
      <p:italic r:id="rId50"/>
      <p:boldItalic r:id="rId51"/>
    </p:embeddedFont>
    <p:embeddedFont>
      <p:font typeface="Barlow"/>
      <p:regular r:id="rId52"/>
      <p:bold r:id="rId53"/>
      <p:italic r:id="rId54"/>
      <p:boldItalic r:id="rId55"/>
    </p:embeddedFont>
    <p:embeddedFont>
      <p:font typeface="Archivo"/>
      <p:regular r:id="rId56"/>
      <p:bold r:id="rId57"/>
      <p:italic r:id="rId58"/>
      <p:boldItalic r:id="rId59"/>
    </p:embeddedFont>
    <p:embeddedFont>
      <p:font typeface="Epilogue ExtraBold"/>
      <p:bold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-regular.fntdata"/><Relationship Id="rId42" Type="http://schemas.openxmlformats.org/officeDocument/2006/relationships/font" Target="fonts/GoogleSans-italic.fntdata"/><Relationship Id="rId41" Type="http://schemas.openxmlformats.org/officeDocument/2006/relationships/font" Target="fonts/GoogleSans-bold.fntdata"/><Relationship Id="rId44" Type="http://schemas.openxmlformats.org/officeDocument/2006/relationships/font" Target="fonts/Epilogue-regular.fntdata"/><Relationship Id="rId43" Type="http://schemas.openxmlformats.org/officeDocument/2006/relationships/font" Target="fonts/GoogleSans-boldItalic.fntdata"/><Relationship Id="rId46" Type="http://schemas.openxmlformats.org/officeDocument/2006/relationships/font" Target="fonts/Epilogue-italic.fntdata"/><Relationship Id="rId45" Type="http://schemas.openxmlformats.org/officeDocument/2006/relationships/font" Target="fonts/Epilog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SemiBold-regular.fntdata"/><Relationship Id="rId47" Type="http://schemas.openxmlformats.org/officeDocument/2006/relationships/font" Target="fonts/Epilogue-boldItalic.fntdata"/><Relationship Id="rId49" Type="http://schemas.openxmlformats.org/officeDocument/2006/relationships/font" Target="fonts/Barlow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ArchivoLight-bold.fntdata"/><Relationship Id="rId34" Type="http://schemas.openxmlformats.org/officeDocument/2006/relationships/font" Target="fonts/ArchivoLight-regular.fntdata"/><Relationship Id="rId37" Type="http://schemas.openxmlformats.org/officeDocument/2006/relationships/font" Target="fonts/ArchivoLight-boldItalic.fntdata"/><Relationship Id="rId36" Type="http://schemas.openxmlformats.org/officeDocument/2006/relationships/font" Target="fonts/ArchivoLight-italic.fntdata"/><Relationship Id="rId39" Type="http://schemas.openxmlformats.org/officeDocument/2006/relationships/font" Target="fonts/ArchivoExtraBold-boldItalic.fntdata"/><Relationship Id="rId38" Type="http://schemas.openxmlformats.org/officeDocument/2006/relationships/font" Target="fonts/ArchivoExtraBold-bold.fntdata"/><Relationship Id="rId61" Type="http://schemas.openxmlformats.org/officeDocument/2006/relationships/font" Target="fonts/EpilogueExtra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EpilogueExtraBo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SemiBold-boldItalic.fntdata"/><Relationship Id="rId50" Type="http://schemas.openxmlformats.org/officeDocument/2006/relationships/font" Target="fonts/BarlowSemiBold-italic.fntdata"/><Relationship Id="rId53" Type="http://schemas.openxmlformats.org/officeDocument/2006/relationships/font" Target="fonts/Barlow-bold.fntdata"/><Relationship Id="rId52" Type="http://schemas.openxmlformats.org/officeDocument/2006/relationships/font" Target="fonts/Barlow-regular.fntdata"/><Relationship Id="rId11" Type="http://schemas.openxmlformats.org/officeDocument/2006/relationships/slide" Target="slides/slide6.xml"/><Relationship Id="rId55" Type="http://schemas.openxmlformats.org/officeDocument/2006/relationships/font" Target="fonts/Barlow-boldItalic.fntdata"/><Relationship Id="rId10" Type="http://schemas.openxmlformats.org/officeDocument/2006/relationships/slide" Target="slides/slide5.xml"/><Relationship Id="rId54" Type="http://schemas.openxmlformats.org/officeDocument/2006/relationships/font" Target="fonts/Barlow-italic.fntdata"/><Relationship Id="rId13" Type="http://schemas.openxmlformats.org/officeDocument/2006/relationships/slide" Target="slides/slide8.xml"/><Relationship Id="rId57" Type="http://schemas.openxmlformats.org/officeDocument/2006/relationships/font" Target="fonts/Archivo-bold.fntdata"/><Relationship Id="rId12" Type="http://schemas.openxmlformats.org/officeDocument/2006/relationships/slide" Target="slides/slide7.xml"/><Relationship Id="rId56" Type="http://schemas.openxmlformats.org/officeDocument/2006/relationships/font" Target="fonts/Archivo-regular.fntdata"/><Relationship Id="rId15" Type="http://schemas.openxmlformats.org/officeDocument/2006/relationships/slide" Target="slides/slide10.xml"/><Relationship Id="rId59" Type="http://schemas.openxmlformats.org/officeDocument/2006/relationships/font" Target="fonts/Archivo-boldItalic.fntdata"/><Relationship Id="rId14" Type="http://schemas.openxmlformats.org/officeDocument/2006/relationships/slide" Target="slides/slide9.xml"/><Relationship Id="rId58" Type="http://schemas.openxmlformats.org/officeDocument/2006/relationships/font" Target="fonts/Archiv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5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idx="12" type="sldNum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/>
              <a:buChar char="●"/>
              <a:defRPr b="0" i="0" sz="18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gma.com/proto/I0zmSB7s6y9U9WXL474qcK/MediMatchConnect_Example?page-id=407%3A748&amp;type=design&amp;node-id=407-858&amp;viewport=404%2C680%2C0.43&amp;t=F6ADOqFG6YzMWuxs-1&amp;scaling=min-zoom&amp;mode=design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figma.com/proto/I0zmSB7s6y9U9WXL474qcK/MediMatchConnect_Example?page-id=218%3A10554&amp;type=design&amp;node-id=218-10555&amp;viewport=462%2C615%2C0.1&amp;t=95PCt3IDPveXlEz6-1&amp;scaling=scale-down-width&amp;starting-point-node-id=218%3A10555&amp;mode=design" TargetMode="External"/><Relationship Id="rId4" Type="http://schemas.openxmlformats.org/officeDocument/2006/relationships/hyperlink" Target="https://www.figma.com/proto/I0zmSB7s6y9U9WXL474qcK/MediMatchConnect_Example?page-id=218%3A11694&amp;type=design&amp;node-id=218-11696&amp;viewport=1161%2C19%2C0.23&amp;t=lYxfwlbcqrl7AaMl-1&amp;scaling=scale-down&amp;starting-point-node-id=218%3A11696&amp;mode=design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4.jpg"/><Relationship Id="rId5" Type="http://schemas.openxmlformats.org/officeDocument/2006/relationships/image" Target="../media/image23.jpg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hyperlink" Target="https://www.figma.com/proto/I0zmSB7s6y9U9WXL474qcK/MediMatchConnect_Example?page-id=185%3A7685&amp;type=design&amp;node-id=185-6174&amp;viewport=598%2C625%2C0.1&amp;t=pAWK2dpLZ9F0aHRb-1&amp;scaling=scale-down-width&amp;starting-point-node-id=185%3A6174&amp;mode=design" TargetMode="External"/><Relationship Id="rId6" Type="http://schemas.openxmlformats.org/officeDocument/2006/relationships/hyperlink" Target="https://www.figma.com/proto/I0zmSB7s6y9U9WXL474qcK/MediMatchConnect_Example?page-id=185%3A7903&amp;type=design&amp;node-id=185-7908&amp;viewport=598%2C625%2C0.1&amp;t=DPd96TMQyKGE4z8e-1&amp;scaling=contain&amp;starting-point-node-id=185%3A7908&amp;mode=design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/>
        </p:nvSpPr>
        <p:spPr>
          <a:xfrm>
            <a:off x="517675" y="3002688"/>
            <a:ext cx="177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Your name</a:t>
            </a:r>
            <a:endParaRPr b="0" i="0" sz="2400" u="none" cap="none" strike="noStrik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618" y="1705320"/>
            <a:ext cx="3200000" cy="9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700" y="345525"/>
            <a:ext cx="3568924" cy="47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/>
        </p:nvSpPr>
        <p:spPr>
          <a:xfrm>
            <a:off x="3721275" y="1725150"/>
            <a:ext cx="2622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Sitemap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Paper wireframes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Digital wireframes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Low-fidelity prototype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Usability studies</a:t>
            </a:r>
            <a:endParaRPr b="0" i="0" sz="14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1330500" y="2082300"/>
            <a:ext cx="1905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Starting</a:t>
            </a:r>
            <a:endParaRPr b="0" i="0" sz="2400" u="none" cap="none" strike="noStrike">
              <a:solidFill>
                <a:schemeClr val="dk1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the design</a:t>
            </a:r>
            <a:endParaRPr b="0" i="0" sz="2400" u="none" cap="none" strike="noStrike">
              <a:solidFill>
                <a:schemeClr val="dk1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</p:txBody>
      </p:sp>
      <p:cxnSp>
        <p:nvCxnSpPr>
          <p:cNvPr id="156" name="Google Shape;156;p26"/>
          <p:cNvCxnSpPr/>
          <p:nvPr/>
        </p:nvCxnSpPr>
        <p:spPr>
          <a:xfrm>
            <a:off x="3496700" y="1867125"/>
            <a:ext cx="0" cy="14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Sitemap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17675" y="1522550"/>
            <a:ext cx="24213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built user-focused flows to ensure that my personas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could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successfully complete their key objectives while reducing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any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existing pain points.</a:t>
            </a:r>
            <a:endParaRPr b="0" i="0" sz="1200" u="none" cap="none" strike="noStrik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100">
                <a:solidFill>
                  <a:srgbClr val="212529"/>
                </a:solidFill>
                <a:latin typeface="Google Sans"/>
                <a:ea typeface="Google Sans"/>
                <a:cs typeface="Google Sans"/>
                <a:sym typeface="Google Sans"/>
              </a:rPr>
              <a:t>To view a larger version of this sitemap, follow the l</a:t>
            </a:r>
            <a:r>
              <a:rPr lang="en-US" sz="1100">
                <a:solidFill>
                  <a:srgbClr val="212529"/>
                </a:solidFill>
                <a:latin typeface="Google Sans"/>
                <a:ea typeface="Google Sans"/>
                <a:cs typeface="Google Sans"/>
                <a:sym typeface="Google Sans"/>
              </a:rPr>
              <a:t>ink </a:t>
            </a:r>
            <a:r>
              <a:rPr lang="en-US" sz="11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here</a:t>
            </a:r>
            <a:r>
              <a:rPr lang="en-US" sz="1100">
                <a:solidFill>
                  <a:srgbClr val="212529"/>
                </a:solidFill>
                <a:latin typeface="Google Sans"/>
                <a:ea typeface="Google Sans"/>
                <a:cs typeface="Google Sans"/>
                <a:sym typeface="Google Sans"/>
              </a:rPr>
              <a:t>. </a:t>
            </a:r>
            <a:endParaRPr sz="12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6011725" y="2294700"/>
            <a:ext cx="1332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Image of sitemap/IA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These will be added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083" y="0"/>
            <a:ext cx="206418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Paper wireframes 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517675" y="1522550"/>
            <a:ext cx="2421300" cy="156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Focusing on the core features identified during user research, I sketched the first wireframes using pen and paper.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175" y="966950"/>
            <a:ext cx="4278973" cy="33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517675" y="524350"/>
            <a:ext cx="387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Paper wireframe 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screen size</a:t>
            </a:r>
            <a:b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</a:b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variation</a:t>
            </a:r>
            <a:r>
              <a:rPr b="1" lang="en-US" sz="2400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s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517675" y="1968775"/>
            <a:ext cx="2421300" cy="18466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drafted iterations of each screen on paper.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also started to work on designs for additional screen sizes to make sure the site would be fully responsive.</a:t>
            </a:r>
            <a:endParaRPr b="0" i="0" sz="1200" u="none" cap="none" strike="noStrik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700" y="1088850"/>
            <a:ext cx="1817425" cy="296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637" y="1578332"/>
            <a:ext cx="2562376" cy="198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600" y="114938"/>
            <a:ext cx="3627376" cy="49824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8" name="Google Shape;188;p3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Digital wireframes 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517675" y="1522550"/>
            <a:ext cx="2421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To make the digital wireframes, I started by p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utting my ideas on paper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. Then I began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to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work on the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high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-fidelity wireframes in Figma.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After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several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iterations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, I came up with these wireframes.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cxnSp>
        <p:nvCxnSpPr>
          <p:cNvPr id="190" name="Google Shape;190;p30"/>
          <p:cNvCxnSpPr/>
          <p:nvPr/>
        </p:nvCxnSpPr>
        <p:spPr>
          <a:xfrm rot="10800000">
            <a:off x="5264700" y="1388950"/>
            <a:ext cx="2134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" name="Google Shape;191;p30"/>
          <p:cNvCxnSpPr/>
          <p:nvPr/>
        </p:nvCxnSpPr>
        <p:spPr>
          <a:xfrm rot="10800000">
            <a:off x="6205200" y="2721475"/>
            <a:ext cx="1193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2" name="Google Shape;192;p30"/>
          <p:cNvSpPr txBox="1"/>
          <p:nvPr/>
        </p:nvSpPr>
        <p:spPr>
          <a:xfrm>
            <a:off x="7482500" y="657050"/>
            <a:ext cx="1391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>
                <a:latin typeface="Archivo Light"/>
                <a:ea typeface="Archivo Light"/>
                <a:cs typeface="Archivo Light"/>
                <a:sym typeface="Archivo Light"/>
              </a:rPr>
              <a:t>Prioritizing</a:t>
            </a:r>
            <a:r>
              <a:rPr lang="en-US" sz="1000">
                <a:latin typeface="Archivo Light"/>
                <a:ea typeface="Archivo Light"/>
                <a:cs typeface="Archivo Light"/>
                <a:sym typeface="Archivo Light"/>
              </a:rPr>
              <a:t> the practitioners search on the homepage over the fold is optimized for easy browsing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7518475" y="2378075"/>
            <a:ext cx="139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>
                <a:latin typeface="Archivo Light"/>
                <a:ea typeface="Archivo Light"/>
                <a:cs typeface="Archivo Light"/>
                <a:sym typeface="Archivo Light"/>
              </a:rPr>
              <a:t>Easy access to practitioners info preview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/>
        </p:nvSpPr>
        <p:spPr>
          <a:xfrm>
            <a:off x="517675" y="524350"/>
            <a:ext cx="3248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Digital wireframe 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screen size variation(s) 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517675" y="1817350"/>
            <a:ext cx="2421300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also started to work on digital wireframes for additional screen sizes to make sure the site would be fully responsive.</a:t>
            </a:r>
            <a:endParaRPr b="0" i="0" sz="1200" u="none" cap="none" strike="noStrik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350" y="201575"/>
            <a:ext cx="538684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650" y="190125"/>
            <a:ext cx="3539377" cy="4861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/>
        </p:nvSpPr>
        <p:spPr>
          <a:xfrm>
            <a:off x="517675" y="524350"/>
            <a:ext cx="267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Low-fidelity prototype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532875" y="1793800"/>
            <a:ext cx="1990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created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 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low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-fidelity prototype from the user flow diagram and wireframes to test functionality before incorporating it into the final design and to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ensure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accessibility for end-users.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3239700" y="3123025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View Prototype: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3"/>
              </a:rPr>
              <a:t>Desktop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4"/>
              </a:rPr>
              <a:t>Mobile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075" y="667125"/>
            <a:ext cx="6503450" cy="1776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0" name="Google Shape;2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525" y="2664400"/>
            <a:ext cx="2235823" cy="2395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Usability study: parameters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86827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Study type: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Unmoderated usability study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2334675" y="130487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482962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Location: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United States, remote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6296025" y="130487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86827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Participants: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5 participants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2334675" y="328712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482962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Length: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20-30 minutes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6296025" y="328712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2432025" y="3415575"/>
            <a:ext cx="318600" cy="223550"/>
          </a:xfrm>
          <a:custGeom>
            <a:rect b="b" l="l" r="r" t="t"/>
            <a:pathLst>
              <a:path extrusionOk="0" h="735" w="1048">
                <a:moveTo>
                  <a:pt x="759" y="367"/>
                </a:moveTo>
                <a:cubicBezTo>
                  <a:pt x="833" y="367"/>
                  <a:pt x="889" y="308"/>
                  <a:pt x="889" y="237"/>
                </a:cubicBezTo>
                <a:cubicBezTo>
                  <a:pt x="889" y="167"/>
                  <a:pt x="830" y="107"/>
                  <a:pt x="759" y="107"/>
                </a:cubicBezTo>
                <a:cubicBezTo>
                  <a:pt x="686" y="107"/>
                  <a:pt x="630" y="167"/>
                  <a:pt x="630" y="237"/>
                </a:cubicBezTo>
                <a:cubicBezTo>
                  <a:pt x="630" y="308"/>
                  <a:pt x="689" y="367"/>
                  <a:pt x="759" y="367"/>
                </a:cubicBezTo>
                <a:close/>
                <a:moveTo>
                  <a:pt x="367" y="316"/>
                </a:moveTo>
                <a:cubicBezTo>
                  <a:pt x="455" y="316"/>
                  <a:pt x="522" y="246"/>
                  <a:pt x="522" y="158"/>
                </a:cubicBezTo>
                <a:cubicBezTo>
                  <a:pt x="522" y="71"/>
                  <a:pt x="452" y="0"/>
                  <a:pt x="367" y="0"/>
                </a:cubicBezTo>
                <a:cubicBezTo>
                  <a:pt x="283" y="0"/>
                  <a:pt x="209" y="71"/>
                  <a:pt x="209" y="158"/>
                </a:cubicBezTo>
                <a:cubicBezTo>
                  <a:pt x="209" y="246"/>
                  <a:pt x="283" y="316"/>
                  <a:pt x="367" y="316"/>
                </a:cubicBezTo>
                <a:close/>
                <a:moveTo>
                  <a:pt x="759" y="471"/>
                </a:moveTo>
                <a:cubicBezTo>
                  <a:pt x="664" y="471"/>
                  <a:pt x="472" y="519"/>
                  <a:pt x="472" y="615"/>
                </a:cubicBezTo>
                <a:lnTo>
                  <a:pt x="472" y="734"/>
                </a:lnTo>
                <a:lnTo>
                  <a:pt x="1047" y="734"/>
                </a:lnTo>
                <a:lnTo>
                  <a:pt x="1047" y="615"/>
                </a:lnTo>
                <a:cubicBezTo>
                  <a:pt x="1047" y="522"/>
                  <a:pt x="855" y="471"/>
                  <a:pt x="759" y="471"/>
                </a:cubicBezTo>
                <a:close/>
                <a:moveTo>
                  <a:pt x="367" y="421"/>
                </a:moveTo>
                <a:cubicBezTo>
                  <a:pt x="246" y="421"/>
                  <a:pt x="0" y="483"/>
                  <a:pt x="0" y="604"/>
                </a:cubicBezTo>
                <a:lnTo>
                  <a:pt x="0" y="734"/>
                </a:lnTo>
                <a:lnTo>
                  <a:pt x="367" y="734"/>
                </a:lnTo>
                <a:lnTo>
                  <a:pt x="367" y="615"/>
                </a:lnTo>
                <a:cubicBezTo>
                  <a:pt x="367" y="570"/>
                  <a:pt x="384" y="494"/>
                  <a:pt x="491" y="435"/>
                </a:cubicBezTo>
                <a:cubicBezTo>
                  <a:pt x="446" y="426"/>
                  <a:pt x="404" y="421"/>
                  <a:pt x="367" y="4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6441252" y="1401778"/>
            <a:ext cx="222841" cy="319496"/>
          </a:xfrm>
          <a:custGeom>
            <a:rect b="b" l="l" r="r" t="t"/>
            <a:pathLst>
              <a:path extrusionOk="0" h="1048" w="734">
                <a:moveTo>
                  <a:pt x="366" y="0"/>
                </a:moveTo>
                <a:cubicBezTo>
                  <a:pt x="163" y="0"/>
                  <a:pt x="0" y="164"/>
                  <a:pt x="0" y="367"/>
                </a:cubicBezTo>
                <a:cubicBezTo>
                  <a:pt x="0" y="641"/>
                  <a:pt x="366" y="1047"/>
                  <a:pt x="366" y="1047"/>
                </a:cubicBezTo>
                <a:cubicBezTo>
                  <a:pt x="366" y="1047"/>
                  <a:pt x="733" y="641"/>
                  <a:pt x="733" y="367"/>
                </a:cubicBezTo>
                <a:cubicBezTo>
                  <a:pt x="731" y="164"/>
                  <a:pt x="567" y="0"/>
                  <a:pt x="366" y="0"/>
                </a:cubicBezTo>
                <a:close/>
                <a:moveTo>
                  <a:pt x="366" y="497"/>
                </a:moveTo>
                <a:cubicBezTo>
                  <a:pt x="293" y="497"/>
                  <a:pt x="237" y="438"/>
                  <a:pt x="237" y="367"/>
                </a:cubicBezTo>
                <a:cubicBezTo>
                  <a:pt x="237" y="296"/>
                  <a:pt x="296" y="237"/>
                  <a:pt x="366" y="237"/>
                </a:cubicBezTo>
                <a:cubicBezTo>
                  <a:pt x="440" y="237"/>
                  <a:pt x="496" y="296"/>
                  <a:pt x="496" y="367"/>
                </a:cubicBezTo>
                <a:cubicBezTo>
                  <a:pt x="496" y="438"/>
                  <a:pt x="437" y="497"/>
                  <a:pt x="366" y="4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6392921" y="3384699"/>
            <a:ext cx="319496" cy="318153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2460538" y="1416000"/>
            <a:ext cx="261574" cy="291049"/>
          </a:xfrm>
          <a:custGeom>
            <a:rect b="b" l="l" r="r" t="t"/>
            <a:pathLst>
              <a:path extrusionOk="0" h="1046" w="941">
                <a:moveTo>
                  <a:pt x="833" y="105"/>
                </a:moveTo>
                <a:lnTo>
                  <a:pt x="616" y="105"/>
                </a:lnTo>
                <a:cubicBezTo>
                  <a:pt x="593" y="46"/>
                  <a:pt x="537" y="0"/>
                  <a:pt x="469" y="0"/>
                </a:cubicBezTo>
                <a:cubicBezTo>
                  <a:pt x="401" y="0"/>
                  <a:pt x="345" y="46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5"/>
                  <a:pt x="105" y="1045"/>
                </a:cubicBezTo>
                <a:lnTo>
                  <a:pt x="836" y="1045"/>
                </a:lnTo>
                <a:cubicBezTo>
                  <a:pt x="892" y="1045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0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90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570" y="836"/>
                </a:moveTo>
                <a:lnTo>
                  <a:pt x="204" y="836"/>
                </a:lnTo>
                <a:lnTo>
                  <a:pt x="204" y="731"/>
                </a:lnTo>
                <a:lnTo>
                  <a:pt x="570" y="731"/>
                </a:lnTo>
                <a:lnTo>
                  <a:pt x="570" y="836"/>
                </a:lnTo>
                <a:close/>
                <a:moveTo>
                  <a:pt x="728" y="627"/>
                </a:moveTo>
                <a:lnTo>
                  <a:pt x="206" y="627"/>
                </a:lnTo>
                <a:lnTo>
                  <a:pt x="206" y="523"/>
                </a:lnTo>
                <a:lnTo>
                  <a:pt x="728" y="523"/>
                </a:lnTo>
                <a:lnTo>
                  <a:pt x="728" y="627"/>
                </a:lnTo>
                <a:close/>
                <a:moveTo>
                  <a:pt x="728" y="418"/>
                </a:moveTo>
                <a:lnTo>
                  <a:pt x="206" y="418"/>
                </a:lnTo>
                <a:lnTo>
                  <a:pt x="206" y="314"/>
                </a:lnTo>
                <a:lnTo>
                  <a:pt x="728" y="314"/>
                </a:lnTo>
                <a:lnTo>
                  <a:pt x="728" y="4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Usability study: findings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517675" y="1078450"/>
            <a:ext cx="8019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Now that I have the key insights from the usability study, let's look at the findings and define the actual problems that a designer can solve.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321043" y="2742873"/>
            <a:ext cx="2896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Doctor profile screen: needs to provide more details for users to make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an informed choice between doctors. 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Details missing: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type of insurance accepted, price of treatment, languages spoken, and recommended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type of appointment (in-office or virtual).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818688" y="2370768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Finding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3662850" y="2370768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Finding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6507050" y="2370768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Finding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3440005" y="2742873"/>
            <a:ext cx="2318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Search doctors list view: users tried to look for doctors who accepted their insurance or based on their gender preference,  but the app did not have filtering.  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Details missing: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Filter capability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6349131" y="2767563"/>
            <a:ext cx="2188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Users tried to look for highly recommended doctors, but the app didn’t have that information. 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Details missing: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Valid user recommendations about the health expert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1498338" y="1820539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4342513" y="1832664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7186688" y="1820539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Mockups</a:t>
            </a:r>
            <a:endParaRPr b="0" i="0" sz="1400" u="none" cap="none" strike="noStrik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High-fidelity prototype</a:t>
            </a:r>
            <a:endParaRPr b="0" i="0" sz="1400" u="none" cap="none" strike="noStrik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Accessibility</a:t>
            </a:r>
            <a:endParaRPr b="0" i="0" sz="1400" u="none" cap="none" strike="noStrik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1228725" y="2082300"/>
            <a:ext cx="2006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Refining</a:t>
            </a:r>
            <a:endParaRPr b="0" i="0" sz="2400" u="none" cap="none" strike="noStrike">
              <a:solidFill>
                <a:srgbClr val="FFFFFF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the design</a:t>
            </a:r>
            <a:endParaRPr b="0" i="0" sz="2400" u="none" cap="none" strike="noStrike">
              <a:solidFill>
                <a:srgbClr val="FFFFFF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</p:txBody>
      </p:sp>
      <p:cxnSp>
        <p:nvCxnSpPr>
          <p:cNvPr id="249" name="Google Shape;249;p35"/>
          <p:cNvCxnSpPr/>
          <p:nvPr/>
        </p:nvCxnSpPr>
        <p:spPr>
          <a:xfrm>
            <a:off x="3496700" y="2162175"/>
            <a:ext cx="0" cy="819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/>
        </p:nvSpPr>
        <p:spPr>
          <a:xfrm>
            <a:off x="1231075" y="1660025"/>
            <a:ext cx="3965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The product: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 healthcare-informed booking assistant platform for all health and wellness needs 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517675" y="443225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Project overview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" name="Google Shape;75;p18"/>
          <p:cNvSpPr/>
          <p:nvPr/>
        </p:nvSpPr>
        <p:spPr>
          <a:xfrm>
            <a:off x="517675" y="16077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1231075" y="2947875"/>
            <a:ext cx="3965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Project duration: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11 weeks</a:t>
            </a:r>
            <a:endParaRPr b="1" i="0" sz="12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517675" y="294788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643388" y="3074136"/>
            <a:ext cx="261874" cy="260801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610514" y="1755762"/>
            <a:ext cx="327623" cy="217176"/>
          </a:xfrm>
          <a:custGeom>
            <a:rect b="b" l="l" r="r" t="t"/>
            <a:pathLst>
              <a:path extrusionOk="0" h="765" w="1149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225" y="251500"/>
            <a:ext cx="3066971" cy="464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4">
            <a:alphaModFix/>
          </a:blip>
          <a:srcRect b="1293" l="0" r="0" t="0"/>
          <a:stretch/>
        </p:blipFill>
        <p:spPr>
          <a:xfrm>
            <a:off x="6311300" y="566900"/>
            <a:ext cx="1941150" cy="387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Mockups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17675" y="1135225"/>
            <a:ext cx="826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Based on insights from the usability studies, I applied design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changes. These include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adding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more information on the practitioner profile and patient reviews. 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775375" y="1738575"/>
            <a:ext cx="23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chivo Light"/>
                <a:ea typeface="Archivo Light"/>
                <a:cs typeface="Archivo Light"/>
                <a:sym typeface="Archivo Light"/>
              </a:rPr>
              <a:t>Before usability study</a:t>
            </a:r>
            <a:endParaRPr b="0" i="0" sz="1200" u="none" cap="none" strike="noStrike">
              <a:solidFill>
                <a:schemeClr val="accent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5682150" y="1781713"/>
            <a:ext cx="23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Archivo Light"/>
                <a:ea typeface="Archivo Light"/>
                <a:cs typeface="Archivo Light"/>
                <a:sym typeface="Archivo Light"/>
              </a:rPr>
              <a:t>After usability study</a:t>
            </a:r>
            <a:endParaRPr b="0" i="0" sz="1200" u="none" cap="none" strike="noStrike">
              <a:solidFill>
                <a:schemeClr val="accent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75" y="2107875"/>
            <a:ext cx="2669473" cy="295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150" y="2156061"/>
            <a:ext cx="2533748" cy="29022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60" name="Google Shape;260;p36"/>
          <p:cNvCxnSpPr/>
          <p:nvPr/>
        </p:nvCxnSpPr>
        <p:spPr>
          <a:xfrm>
            <a:off x="2876588" y="3471725"/>
            <a:ext cx="2929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Mockups: Original screen size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781" y="3134363"/>
            <a:ext cx="2070620" cy="1873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7" name="Google Shape;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125" y="3142646"/>
            <a:ext cx="2052316" cy="18568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37"/>
          <p:cNvPicPr preferRelativeResize="0"/>
          <p:nvPr/>
        </p:nvPicPr>
        <p:blipFill rotWithShape="1">
          <a:blip r:embed="rId5">
            <a:alphaModFix/>
          </a:blip>
          <a:srcRect b="21004" l="0" r="0" t="0"/>
          <a:stretch/>
        </p:blipFill>
        <p:spPr>
          <a:xfrm>
            <a:off x="4753928" y="1206777"/>
            <a:ext cx="2052316" cy="18568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37"/>
          <p:cNvPicPr preferRelativeResize="0"/>
          <p:nvPr/>
        </p:nvPicPr>
        <p:blipFill rotWithShape="1">
          <a:blip r:embed="rId6">
            <a:alphaModFix/>
          </a:blip>
          <a:srcRect b="33293" l="0" r="0" t="0"/>
          <a:stretch/>
        </p:blipFill>
        <p:spPr>
          <a:xfrm>
            <a:off x="2074125" y="1206775"/>
            <a:ext cx="2052324" cy="1856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Mockups: Screen size variations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 rotWithShape="1">
          <a:blip r:embed="rId3">
            <a:alphaModFix/>
          </a:blip>
          <a:srcRect b="46626" l="0" r="0" t="0"/>
          <a:stretch/>
        </p:blipFill>
        <p:spPr>
          <a:xfrm>
            <a:off x="1752175" y="1106941"/>
            <a:ext cx="818322" cy="39755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6" name="Google Shape;276;p38"/>
          <p:cNvPicPr preferRelativeResize="0"/>
          <p:nvPr/>
        </p:nvPicPr>
        <p:blipFill rotWithShape="1">
          <a:blip r:embed="rId4">
            <a:alphaModFix/>
          </a:blip>
          <a:srcRect b="46626" l="0" r="0" t="0"/>
          <a:stretch/>
        </p:blipFill>
        <p:spPr>
          <a:xfrm>
            <a:off x="3320925" y="1078450"/>
            <a:ext cx="858290" cy="39755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7" name="Google Shape;2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111" y="1057771"/>
            <a:ext cx="858289" cy="39755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8" name="Google Shape;278;p38"/>
          <p:cNvPicPr preferRelativeResize="0"/>
          <p:nvPr/>
        </p:nvPicPr>
        <p:blipFill rotWithShape="1">
          <a:blip r:embed="rId6">
            <a:alphaModFix/>
          </a:blip>
          <a:srcRect b="33506" l="0" r="0" t="0"/>
          <a:stretch/>
        </p:blipFill>
        <p:spPr>
          <a:xfrm>
            <a:off x="5017743" y="1078450"/>
            <a:ext cx="858290" cy="39755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/>
        </p:nvSpPr>
        <p:spPr>
          <a:xfrm>
            <a:off x="517675" y="524350"/>
            <a:ext cx="310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High-fidelity</a:t>
            </a:r>
            <a:b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</a:b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prototype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532875" y="1793800"/>
            <a:ext cx="2037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After finalizing the low-fidelity wireframes, I worked on creating the final designs with the goal of making them simple and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intuitive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. The main color theme I used was blue to evoke a sense of trust in the users.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400" y="1030425"/>
            <a:ext cx="6254274" cy="1690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975" y="2858150"/>
            <a:ext cx="2544275" cy="211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8" name="Google Shape;288;p39"/>
          <p:cNvSpPr txBox="1"/>
          <p:nvPr/>
        </p:nvSpPr>
        <p:spPr>
          <a:xfrm>
            <a:off x="3239700" y="3123025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View Prototype: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5"/>
              </a:rPr>
              <a:t>Desktop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6"/>
              </a:rPr>
              <a:t>Mobile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Accessibility considerations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711324" y="1917800"/>
            <a:ext cx="2146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When choosing a color palette, I made sure my primary colors met WCAG AA Compliance before building out the UI for each screen. 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3368925" y="1917800"/>
            <a:ext cx="2242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I am using only two typefaces:  Epilogue for headlines and Archivo for body copy.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Both are sans serif fonts so they are easy to read. 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Mixing too many different typefaces can make your app seem fragmented</a:t>
            </a: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 It also makes it difficult for the user to know where to look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60265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 I implemented a text hierarchy throughout the app. This helps users to distinguish the different sections and information on screen.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accent1"/>
                </a:solidFill>
                <a:latin typeface="Epilogue"/>
                <a:ea typeface="Epilogue"/>
                <a:cs typeface="Epilogue"/>
                <a:sym typeface="Epilogue"/>
              </a:rPr>
              <a:t>1</a:t>
            </a:r>
            <a:endParaRPr b="1" i="0" sz="2200" u="none" cap="none" strike="noStrike">
              <a:solidFill>
                <a:schemeClr val="accen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accent1"/>
                </a:solidFill>
                <a:latin typeface="Epilogue"/>
                <a:ea typeface="Epilogue"/>
                <a:cs typeface="Epilogue"/>
                <a:sym typeface="Epilogue"/>
              </a:rPr>
              <a:t>2</a:t>
            </a:r>
            <a:endParaRPr b="1" i="0" sz="2200" u="none" cap="none" strike="noStrike">
              <a:solidFill>
                <a:schemeClr val="accen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accent1"/>
                </a:solidFill>
                <a:latin typeface="Epilogue"/>
                <a:ea typeface="Epilogue"/>
                <a:cs typeface="Epilogue"/>
                <a:sym typeface="Epilogue"/>
              </a:rPr>
              <a:t>3</a:t>
            </a:r>
            <a:endParaRPr b="1" i="0" sz="2200" u="none" cap="none" strike="noStrike">
              <a:solidFill>
                <a:schemeClr val="accen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Takeaways</a:t>
            </a:r>
            <a:endParaRPr b="0" i="0" sz="1400" u="none" cap="none" strike="noStrik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Next steps</a:t>
            </a:r>
            <a:endParaRPr b="0" i="0" sz="1400" u="none" cap="none" strike="noStrik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1533525" y="2082300"/>
            <a:ext cx="1701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Going forward</a:t>
            </a:r>
            <a:endParaRPr b="0" i="0" sz="2400" u="none" cap="none" strike="noStrike">
              <a:solidFill>
                <a:srgbClr val="FFFFFF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</p:txBody>
      </p:sp>
      <p:cxnSp>
        <p:nvCxnSpPr>
          <p:cNvPr id="309" name="Google Shape;309;p41"/>
          <p:cNvCxnSpPr/>
          <p:nvPr/>
        </p:nvCxnSpPr>
        <p:spPr>
          <a:xfrm>
            <a:off x="3496700" y="2162175"/>
            <a:ext cx="0" cy="857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Takeaways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539600" y="2237975"/>
            <a:ext cx="41397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Impact</a:t>
            </a:r>
            <a:r>
              <a:rPr b="1" i="0" lang="en-US" sz="1400" u="none" cap="none" strike="noStrik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b="0" i="0" lang="en-US" sz="12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0" i="0" sz="12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People are still cautious about using digital medical services as health is a crucial aspect of our lives. In an effort to address this issue, I creat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ed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 platform that offers various features. The design of this platform presents a challenge because the target audience is broad, ranging from ages 18 to 65. To ensure the best possible user experience, it is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important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to consider the problems faced by users with existing apps and design an app that has a user-friendly interface.</a:t>
            </a:r>
            <a:endParaRPr b="0" i="0" sz="1200" u="none" cap="none" strike="noStrike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5316682" y="2237975"/>
            <a:ext cx="34461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What I learned: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As a UX designer working on a healthcare platform, I have gained valuable insights and knowledge through the design process. Some of the key things I have learned include: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Understanding user needs</a:t>
            </a:r>
            <a:endParaRPr b="0" i="0" sz="1200" u="none" cap="none" strike="noStrik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Importance of simplicity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Accessibility 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 feedback</a:t>
            </a:r>
            <a:endParaRPr b="0" i="0" sz="1200" u="none" cap="none" strike="noStrike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18" name="Google Shape;318;p42"/>
          <p:cNvSpPr/>
          <p:nvPr/>
        </p:nvSpPr>
        <p:spPr>
          <a:xfrm>
            <a:off x="5316682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2"/>
          <p:cNvSpPr/>
          <p:nvPr/>
        </p:nvSpPr>
        <p:spPr>
          <a:xfrm>
            <a:off x="679050" y="1660250"/>
            <a:ext cx="234394" cy="260801"/>
          </a:xfrm>
          <a:custGeom>
            <a:rect b="b" l="l" r="r" t="t"/>
            <a:pathLst>
              <a:path extrusionOk="0" h="1045" w="941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42"/>
          <p:cNvGrpSpPr/>
          <p:nvPr/>
        </p:nvGrpSpPr>
        <p:grpSpPr>
          <a:xfrm>
            <a:off x="5426560" y="1676963"/>
            <a:ext cx="293543" cy="227362"/>
            <a:chOff x="420350" y="238125"/>
            <a:chExt cx="6779275" cy="5238750"/>
          </a:xfrm>
        </p:grpSpPr>
        <p:sp>
          <p:nvSpPr>
            <p:cNvPr id="321" name="Google Shape;321;p42"/>
            <p:cNvSpPr/>
            <p:nvPr/>
          </p:nvSpPr>
          <p:spPr>
            <a:xfrm>
              <a:off x="420350" y="238125"/>
              <a:ext cx="6779275" cy="5238750"/>
            </a:xfrm>
            <a:custGeom>
              <a:rect b="b" l="l" r="r" t="t"/>
              <a:pathLst>
                <a:path extrusionOk="0" h="209550" w="271171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4118525" y="162550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4118525" y="2444600"/>
              <a:ext cx="2157675" cy="768075"/>
            </a:xfrm>
            <a:custGeom>
              <a:rect b="b" l="l" r="r" t="t"/>
              <a:pathLst>
                <a:path extrusionOk="0" h="30723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4118525" y="326815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Next steps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30" name="Google Shape;330;p43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711325" y="1917800"/>
            <a:ext cx="204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Obtain UX/UI feedback from designers with more experience in the field to improve design.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33689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When I have documented all feedback that was provided, I will make the necessary design updates in order to improve the app’s overall experience.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4" name="Google Shape;334;p43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5832875" y="1939543"/>
            <a:ext cx="255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Create a cross-platform responsive design. The goal is to build the same experience for all users, no matter what type of device they are using.</a:t>
            </a:r>
            <a:endParaRPr sz="12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36" name="Google Shape;336;p43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1</a:t>
            </a:r>
            <a:endParaRPr b="0" i="0" sz="2200" u="none" cap="none" strike="noStrik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337" name="Google Shape;337;p43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2</a:t>
            </a:r>
            <a:endParaRPr b="0" i="0" sz="2200" u="none" cap="none" strike="noStrik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338" name="Google Shape;338;p43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3</a:t>
            </a:r>
            <a:endParaRPr b="0" i="0" sz="2200" u="none" cap="none" strike="noStrik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/>
        </p:nvSpPr>
        <p:spPr>
          <a:xfrm>
            <a:off x="517675" y="524350"/>
            <a:ext cx="265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Let’s connect!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44" name="Google Shape;344;p44"/>
          <p:cNvSpPr/>
          <p:nvPr/>
        </p:nvSpPr>
        <p:spPr>
          <a:xfrm>
            <a:off x="517675" y="2461797"/>
            <a:ext cx="79389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45" name="Google Shape;345;p44"/>
          <p:cNvSpPr txBox="1"/>
          <p:nvPr/>
        </p:nvSpPr>
        <p:spPr>
          <a:xfrm>
            <a:off x="919075" y="2461800"/>
            <a:ext cx="713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I would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appreciate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your thoughts and insights on this topic, as feedback is crucial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to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further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enhancing the findings of this study.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Provide your contact information here. This might include your email address, phone number, and website or link to other professional platforms.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4"/>
          <p:cNvSpPr/>
          <p:nvPr/>
        </p:nvSpPr>
        <p:spPr>
          <a:xfrm>
            <a:off x="4361825" y="1734124"/>
            <a:ext cx="250599" cy="249449"/>
          </a:xfrm>
          <a:custGeom>
            <a:rect b="b" l="l" r="r" t="t"/>
            <a:pathLst>
              <a:path extrusionOk="0" h="962" w="964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/>
        </p:nvSpPr>
        <p:spPr>
          <a:xfrm>
            <a:off x="517675" y="2237975"/>
            <a:ext cx="3446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The problem</a:t>
            </a:r>
            <a:r>
              <a:rPr b="1" i="0" lang="en-US" sz="1400" u="none" cap="none" strike="noStrik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: </a:t>
            </a:r>
            <a:endParaRPr b="1" i="0" sz="1400" u="none" cap="none" strike="noStrike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Users need a way to use a health assistant to provide tailored research for their specific health needs. This is because they are busy and often struggle using their health insurance’s web portal to find a health practitioner and schedule an appointment.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517675" y="524350"/>
            <a:ext cx="281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Project overview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4572000" y="2237975"/>
            <a:ext cx="3446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The goal: </a:t>
            </a:r>
            <a:endParaRPr b="0" i="0" sz="1400" u="none" cap="none" strike="noStrike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To give people a simple, customized, and intuitive way to book with health practitioners in nearly any field quickly by using an informed health assistant.</a:t>
            </a:r>
            <a:endParaRPr b="1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90" name="Google Shape;90;p19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4684213" y="1653525"/>
            <a:ext cx="288875" cy="274249"/>
          </a:xfrm>
          <a:custGeom>
            <a:rect b="b" l="l" r="r" t="t"/>
            <a:pathLst>
              <a:path extrusionOk="0" h="993" w="1045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640475" y="1656801"/>
            <a:ext cx="267700" cy="267700"/>
          </a:xfrm>
          <a:custGeom>
            <a:rect b="b" l="l" r="r" t="t"/>
            <a:pathLst>
              <a:path extrusionOk="0" h="209550" w="20955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517675" y="2237975"/>
            <a:ext cx="2913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My role:</a:t>
            </a:r>
            <a:endParaRPr b="1" i="0" sz="1400" u="none" cap="none" strike="noStrike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This is an individual project that allowed me to plan and direct each step of the design thinking process as a UX design student with mobile and web UI design experience.</a:t>
            </a:r>
            <a:endParaRPr b="0" i="0" sz="1200" u="none" cap="none" strike="noStrike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Project overview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4572000" y="2237975"/>
            <a:ext cx="3446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Responsibilities:</a:t>
            </a:r>
            <a:endParaRPr b="0" i="0" sz="1400" u="none" cap="none" strike="noStrike">
              <a:solidFill>
                <a:srgbClr val="1967D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Conduct user research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Define the problem and provided insights to inform the ideation phase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Define personas, user journeys, empathy maps and user flows</a:t>
            </a:r>
            <a:endParaRPr b="0" i="0" sz="1200" u="none" cap="none" strike="noStrik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Visual design of low-fi and high-fi wireframes, prototypes, and user testing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645441" y="1662440"/>
            <a:ext cx="257757" cy="256421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4685687" y="1710781"/>
            <a:ext cx="285935" cy="159748"/>
          </a:xfrm>
          <a:custGeom>
            <a:rect b="b" l="l" r="r" t="t"/>
            <a:pathLst>
              <a:path extrusionOk="0" h="526" w="941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561975" y="2082300"/>
            <a:ext cx="26823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Understanding</a:t>
            </a:r>
            <a:endParaRPr b="0" i="0" sz="2400" u="none" cap="none" strike="noStrike">
              <a:solidFill>
                <a:srgbClr val="FFFFFF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the user</a:t>
            </a:r>
            <a:endParaRPr b="0" i="0" sz="2400" u="none" cap="none" strike="noStrike">
              <a:solidFill>
                <a:srgbClr val="FFFFFF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 research</a:t>
            </a:r>
            <a:endParaRPr b="0" i="0" sz="1400" u="none" cap="none" strike="noStrik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Personas</a:t>
            </a:r>
            <a:endParaRPr b="0" i="0" sz="1400" u="none" cap="none" strike="noStrik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Problem statements</a:t>
            </a:r>
            <a:endParaRPr b="0" i="0" sz="1400" u="none" cap="none" strike="noStrik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chivo Light"/>
              <a:buChar char="●"/>
            </a:pPr>
            <a:r>
              <a:rPr b="0" i="0" lang="en-US" sz="1400" u="none" cap="none" strike="noStrike">
                <a:solidFill>
                  <a:srgbClr val="FFFFFF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 journey maps</a:t>
            </a:r>
            <a:endParaRPr b="0" i="0" sz="1400" u="none" cap="none" strike="noStrike">
              <a:solidFill>
                <a:srgbClr val="FFFFFF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cxnSp>
        <p:nvCxnSpPr>
          <p:cNvPr id="110" name="Google Shape;110;p21"/>
          <p:cNvCxnSpPr/>
          <p:nvPr/>
        </p:nvCxnSpPr>
        <p:spPr>
          <a:xfrm>
            <a:off x="3496700" y="1971675"/>
            <a:ext cx="0" cy="1162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User research: summary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919075" y="2461800"/>
            <a:ext cx="7136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To understand user frustration, needs, and requirements, I conducted user research through interviews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and user surveys for my  project. My goal</a:t>
            </a:r>
            <a:r>
              <a:rPr lang="en-US" sz="1200">
                <a:latin typeface="Archivo Light"/>
                <a:ea typeface="Archivo Light"/>
                <a:cs typeface="Archivo Light"/>
                <a:sym typeface="Archivo Light"/>
              </a:rPr>
              <a:t> was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 to gain insights into the needs and wants of users so that I can better design my app and responsive website.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There are two types of user research methodologies: qualitative and quantitative research. I chose qualitative research because I had a time constraint.</a:t>
            </a:r>
            <a:endParaRPr b="0" i="0" sz="1200" u="none" cap="none" strike="noStrike">
              <a:solidFill>
                <a:schemeClr val="dk2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4373201" y="1744926"/>
            <a:ext cx="227849" cy="227849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User research: pain points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44146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Pain point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258271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Pain point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441475" y="2522475"/>
            <a:ext cx="1872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Finding an experienced doctor is time-consuming.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Users wants to make their health a priority and keep up with their regular appointments, but they’re unable to do so with their busy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schedule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2582725" y="2522475"/>
            <a:ext cx="1872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For some users, it’s embarrassing to ask certain health questions over the phone and they would prefer to book appointments through an app to help them feel more at ease.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472396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Pain point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4723969" y="2522475"/>
            <a:ext cx="1872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Users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need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 way to submit what they are looking for in a health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practitioner</a:t>
            </a: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,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have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someone do the research and make the appointments for them.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686521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Pain point</a:t>
            </a:r>
            <a:endParaRPr b="1" i="0" sz="1400" u="none" cap="none" strike="noStrike">
              <a:solidFill>
                <a:schemeClr val="accen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6865219" y="2522475"/>
            <a:ext cx="18726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Not being able to access and manage medical records and history is also frustrating for users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They also struggle with insufficient options for follow-up care and monitoring.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1</a:t>
            </a:r>
            <a:endParaRPr b="0" i="0" sz="2000" u="none" cap="none" strike="noStrik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2</a:t>
            </a:r>
            <a:endParaRPr b="0" i="0" sz="2000" u="none" cap="none" strike="noStrik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3</a:t>
            </a:r>
            <a:endParaRPr b="0" i="0" sz="2000" u="none" cap="none" strike="noStrik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Archivo ExtraBold"/>
                <a:ea typeface="Archivo ExtraBold"/>
                <a:cs typeface="Archivo ExtraBold"/>
                <a:sym typeface="Archivo ExtraBold"/>
              </a:rPr>
              <a:t>4</a:t>
            </a:r>
            <a:endParaRPr b="0" i="0" sz="2000" u="none" cap="none" strike="noStrike">
              <a:solidFill>
                <a:schemeClr val="accen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Persona: Elijah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517675" y="1674400"/>
            <a:ext cx="21846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Archivo"/>
                <a:ea typeface="Archivo"/>
                <a:cs typeface="Archivo"/>
                <a:sym typeface="Archivo"/>
              </a:rPr>
              <a:t>Problem statement:</a:t>
            </a:r>
            <a:endParaRPr b="0" i="0" sz="12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Elijah is a musician and music </a:t>
            </a:r>
            <a:r>
              <a:rPr lang="en-US"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teacher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  who needs to book a doctor’s appointment because he has a health concern about his ears.</a:t>
            </a:r>
            <a:endParaRPr b="0" i="0" sz="12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675" y="1230850"/>
            <a:ext cx="6136924" cy="345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accent6"/>
                </a:solidFill>
                <a:latin typeface="Epilogue"/>
                <a:ea typeface="Epilogue"/>
                <a:cs typeface="Epilogue"/>
                <a:sym typeface="Epilogue"/>
              </a:rPr>
              <a:t>User journey map</a:t>
            </a:r>
            <a:endParaRPr b="1" i="0" sz="2400" u="none" cap="none" strike="noStrike">
              <a:solidFill>
                <a:schemeClr val="accent6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517675" y="1522550"/>
            <a:ext cx="2421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By creating user journey maps, I wanted to illustrate the process of how Elijah behaves, feels, and what he thinks while accomplishing his goals to address pain points or provide moments of delight.</a:t>
            </a:r>
            <a:endParaRPr b="0" i="0" sz="1200" u="none" cap="none" strike="noStrike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375" y="1230850"/>
            <a:ext cx="5900227" cy="3321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BEDF0"/>
      </a:lt2>
      <a:accent1>
        <a:srgbClr val="2B64BE"/>
      </a:accent1>
      <a:accent2>
        <a:srgbClr val="22518C"/>
      </a:accent2>
      <a:accent3>
        <a:srgbClr val="80B2F1"/>
      </a:accent3>
      <a:accent4>
        <a:srgbClr val="B9BDC3"/>
      </a:accent4>
      <a:accent5>
        <a:srgbClr val="888E96"/>
      </a:accent5>
      <a:accent6>
        <a:srgbClr val="0A2B5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